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0" r:id="rId4"/>
    <p:sldId id="281" r:id="rId5"/>
    <p:sldId id="257" r:id="rId6"/>
    <p:sldId id="258" r:id="rId7"/>
    <p:sldId id="259" r:id="rId8"/>
    <p:sldId id="261" r:id="rId9"/>
    <p:sldId id="260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4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bar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Homeschool </c:v>
                </c:pt>
              </c:strCache>
            </c:strRef>
          </c:tx>
          <c:cat>
            <c:strRef>
              <c:f>Arkusz1!$A$2:$A$8</c:f>
              <c:strCache>
                <c:ptCount val="7"/>
                <c:pt idx="0">
                  <c:v>Reading </c:v>
                </c:pt>
                <c:pt idx="1">
                  <c:v>Listening</c:v>
                </c:pt>
                <c:pt idx="2">
                  <c:v>Language </c:v>
                </c:pt>
                <c:pt idx="3">
                  <c:v>Math </c:v>
                </c:pt>
                <c:pt idx="4">
                  <c:v>Science </c:v>
                </c:pt>
                <c:pt idx="5">
                  <c:v>Social Studies </c:v>
                </c:pt>
                <c:pt idx="6">
                  <c:v>Study Skills</c:v>
                </c:pt>
              </c:strCache>
            </c:strRef>
          </c:cat>
          <c:val>
            <c:numRef>
              <c:f>Arkusz1!$B$2:$B$8</c:f>
              <c:numCache>
                <c:formatCode>General</c:formatCode>
                <c:ptCount val="7"/>
                <c:pt idx="0">
                  <c:v>87</c:v>
                </c:pt>
                <c:pt idx="1">
                  <c:v>84</c:v>
                </c:pt>
                <c:pt idx="2">
                  <c:v>80</c:v>
                </c:pt>
                <c:pt idx="3">
                  <c:v>82</c:v>
                </c:pt>
                <c:pt idx="4">
                  <c:v>84</c:v>
                </c:pt>
                <c:pt idx="5">
                  <c:v>84</c:v>
                </c:pt>
                <c:pt idx="6">
                  <c:v>81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Public School </c:v>
                </c:pt>
              </c:strCache>
            </c:strRef>
          </c:tx>
          <c:cat>
            <c:strRef>
              <c:f>Arkusz1!$A$2:$A$8</c:f>
              <c:strCache>
                <c:ptCount val="7"/>
                <c:pt idx="0">
                  <c:v>Reading </c:v>
                </c:pt>
                <c:pt idx="1">
                  <c:v>Listening</c:v>
                </c:pt>
                <c:pt idx="2">
                  <c:v>Language </c:v>
                </c:pt>
                <c:pt idx="3">
                  <c:v>Math </c:v>
                </c:pt>
                <c:pt idx="4">
                  <c:v>Science </c:v>
                </c:pt>
                <c:pt idx="5">
                  <c:v>Social Studies </c:v>
                </c:pt>
                <c:pt idx="6">
                  <c:v>Study Skills</c:v>
                </c:pt>
              </c:strCache>
            </c:strRef>
          </c:cat>
          <c:val>
            <c:numRef>
              <c:f>Arkusz1!$C$2:$C$8</c:f>
              <c:numCache>
                <c:formatCode>General</c:formatCode>
                <c:ptCount val="7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</c:numCache>
            </c:numRef>
          </c:val>
        </c:ser>
        <c:axId val="58834944"/>
        <c:axId val="58836480"/>
      </c:barChart>
      <c:catAx>
        <c:axId val="58834944"/>
        <c:scaling>
          <c:orientation val="minMax"/>
        </c:scaling>
        <c:axPos val="l"/>
        <c:tickLblPos val="nextTo"/>
        <c:crossAx val="58836480"/>
        <c:crosses val="autoZero"/>
        <c:auto val="1"/>
        <c:lblAlgn val="ctr"/>
        <c:lblOffset val="100"/>
      </c:catAx>
      <c:valAx>
        <c:axId val="58836480"/>
        <c:scaling>
          <c:orientation val="minMax"/>
        </c:scaling>
        <c:axPos val="b"/>
        <c:majorGridlines/>
        <c:numFmt formatCode="General" sourceLinked="1"/>
        <c:tickLblPos val="nextTo"/>
        <c:crossAx val="5883494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bar"/>
        <c:grouping val="clustered"/>
        <c:ser>
          <c:idx val="0"/>
          <c:order val="0"/>
          <c:tx>
            <c:strRef>
              <c:f>Arkusz1!$B$21</c:f>
              <c:strCache>
                <c:ptCount val="1"/>
                <c:pt idx="0">
                  <c:v>Mothers Education Level</c:v>
                </c:pt>
              </c:strCache>
            </c:strRef>
          </c:tx>
          <c:cat>
            <c:strRef>
              <c:f>Arkusz1!$A$22:$A$25</c:f>
              <c:strCache>
                <c:ptCount val="4"/>
                <c:pt idx="0">
                  <c:v>Graduated College</c:v>
                </c:pt>
                <c:pt idx="1">
                  <c:v>Some Education after High School</c:v>
                </c:pt>
                <c:pt idx="2">
                  <c:v>Graduated High School</c:v>
                </c:pt>
                <c:pt idx="3">
                  <c:v>Less then High School Education</c:v>
                </c:pt>
              </c:strCache>
            </c:strRef>
          </c:cat>
          <c:val>
            <c:numRef>
              <c:f>Arkusz1!$B$22:$B$25</c:f>
              <c:numCache>
                <c:formatCode>General</c:formatCode>
                <c:ptCount val="4"/>
                <c:pt idx="0">
                  <c:v>87</c:v>
                </c:pt>
                <c:pt idx="1">
                  <c:v>80</c:v>
                </c:pt>
                <c:pt idx="2">
                  <c:v>81</c:v>
                </c:pt>
                <c:pt idx="3">
                  <c:v>79</c:v>
                </c:pt>
              </c:numCache>
            </c:numRef>
          </c:val>
        </c:ser>
        <c:ser>
          <c:idx val="1"/>
          <c:order val="1"/>
          <c:tx>
            <c:strRef>
              <c:f>Arkusz1!$C$21</c:f>
              <c:strCache>
                <c:ptCount val="1"/>
                <c:pt idx="0">
                  <c:v>Fathers Educatnion Level</c:v>
                </c:pt>
              </c:strCache>
            </c:strRef>
          </c:tx>
          <c:cat>
            <c:strRef>
              <c:f>Arkusz1!$A$22:$A$25</c:f>
              <c:strCache>
                <c:ptCount val="4"/>
                <c:pt idx="0">
                  <c:v>Graduated College</c:v>
                </c:pt>
                <c:pt idx="1">
                  <c:v>Some Education after High School</c:v>
                </c:pt>
                <c:pt idx="2">
                  <c:v>Graduated High School</c:v>
                </c:pt>
                <c:pt idx="3">
                  <c:v>Less then High School Education</c:v>
                </c:pt>
              </c:strCache>
            </c:strRef>
          </c:cat>
          <c:val>
            <c:numRef>
              <c:f>Arkusz1!$C$22:$C$25</c:f>
              <c:numCache>
                <c:formatCode>General</c:formatCode>
                <c:ptCount val="4"/>
                <c:pt idx="0">
                  <c:v>88</c:v>
                </c:pt>
                <c:pt idx="1">
                  <c:v>84</c:v>
                </c:pt>
                <c:pt idx="2">
                  <c:v>80</c:v>
                </c:pt>
                <c:pt idx="3">
                  <c:v>83</c:v>
                </c:pt>
              </c:numCache>
            </c:numRef>
          </c:val>
        </c:ser>
        <c:axId val="58996608"/>
        <c:axId val="58998144"/>
      </c:barChart>
      <c:catAx>
        <c:axId val="58996608"/>
        <c:scaling>
          <c:orientation val="minMax"/>
        </c:scaling>
        <c:axPos val="l"/>
        <c:tickLblPos val="nextTo"/>
        <c:crossAx val="58998144"/>
        <c:crosses val="autoZero"/>
        <c:auto val="1"/>
        <c:lblAlgn val="ctr"/>
        <c:lblOffset val="100"/>
      </c:catAx>
      <c:valAx>
        <c:axId val="58998144"/>
        <c:scaling>
          <c:orientation val="minMax"/>
          <c:min val="50"/>
        </c:scaling>
        <c:axPos val="b"/>
        <c:majorGridlines/>
        <c:numFmt formatCode="General" sourceLinked="1"/>
        <c:tickLblPos val="nextTo"/>
        <c:crossAx val="5899660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0.27032174103237117"/>
          <c:y val="0"/>
          <c:w val="0.6711574803149607"/>
          <c:h val="0.85907998246911155"/>
        </c:manualLayout>
      </c:layout>
      <c:barChart>
        <c:barDir val="bar"/>
        <c:grouping val="clustered"/>
        <c:ser>
          <c:idx val="0"/>
          <c:order val="0"/>
          <c:dPt>
            <c:idx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1"/>
            <c:spPr>
              <a:solidFill>
                <a:schemeClr val="accent2">
                  <a:lumMod val="75000"/>
                </a:schemeClr>
              </a:solidFill>
            </c:spPr>
          </c:dPt>
          <c:cat>
            <c:strRef>
              <c:f>Arkusz1!$A$28:$A$30</c:f>
              <c:strCache>
                <c:ptCount val="3"/>
                <c:pt idx="0">
                  <c:v>High Regulation</c:v>
                </c:pt>
                <c:pt idx="1">
                  <c:v>Moderate Regulation</c:v>
                </c:pt>
                <c:pt idx="2">
                  <c:v>Low regulation</c:v>
                </c:pt>
              </c:strCache>
            </c:strRef>
          </c:cat>
          <c:val>
            <c:numRef>
              <c:f>Arkusz1!$B$28:$B$30</c:f>
              <c:numCache>
                <c:formatCode>General</c:formatCode>
                <c:ptCount val="3"/>
                <c:pt idx="0">
                  <c:v>87</c:v>
                </c:pt>
                <c:pt idx="1">
                  <c:v>88</c:v>
                </c:pt>
                <c:pt idx="2">
                  <c:v>87</c:v>
                </c:pt>
              </c:numCache>
            </c:numRef>
          </c:val>
        </c:ser>
        <c:axId val="59040128"/>
        <c:axId val="59041664"/>
      </c:barChart>
      <c:catAx>
        <c:axId val="59040128"/>
        <c:scaling>
          <c:orientation val="minMax"/>
        </c:scaling>
        <c:axPos val="l"/>
        <c:tickLblPos val="nextTo"/>
        <c:crossAx val="59041664"/>
        <c:crosses val="autoZero"/>
        <c:auto val="1"/>
        <c:lblAlgn val="ctr"/>
        <c:lblOffset val="100"/>
      </c:catAx>
      <c:valAx>
        <c:axId val="59041664"/>
        <c:scaling>
          <c:orientation val="minMax"/>
          <c:min val="50"/>
        </c:scaling>
        <c:axPos val="b"/>
        <c:majorGridlines/>
        <c:numFmt formatCode="General" sourceLinked="1"/>
        <c:tickLblPos val="nextTo"/>
        <c:crossAx val="59040128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E64E-2B3D-4901-95B7-43327A594D51}" type="datetimeFigureOut">
              <a:rPr lang="pl-PL" smtClean="0"/>
              <a:pPr/>
              <a:t>2015-01-26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014C-522D-48CC-B155-F1E405CCF4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E64E-2B3D-4901-95B7-43327A594D51}" type="datetimeFigureOut">
              <a:rPr lang="pl-PL" smtClean="0"/>
              <a:pPr/>
              <a:t>2015-01-26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014C-522D-48CC-B155-F1E405CCF4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E64E-2B3D-4901-95B7-43327A594D51}" type="datetimeFigureOut">
              <a:rPr lang="pl-PL" smtClean="0"/>
              <a:pPr/>
              <a:t>2015-01-26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014C-522D-48CC-B155-F1E405CCF4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E64E-2B3D-4901-95B7-43327A594D51}" type="datetimeFigureOut">
              <a:rPr lang="pl-PL" smtClean="0"/>
              <a:pPr/>
              <a:t>2015-01-26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014C-522D-48CC-B155-F1E405CCF4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E64E-2B3D-4901-95B7-43327A594D51}" type="datetimeFigureOut">
              <a:rPr lang="pl-PL" smtClean="0"/>
              <a:pPr/>
              <a:t>2015-01-26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014C-522D-48CC-B155-F1E405CCF4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E64E-2B3D-4901-95B7-43327A594D51}" type="datetimeFigureOut">
              <a:rPr lang="pl-PL" smtClean="0"/>
              <a:pPr/>
              <a:t>2015-01-26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014C-522D-48CC-B155-F1E405CCF4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E64E-2B3D-4901-95B7-43327A594D51}" type="datetimeFigureOut">
              <a:rPr lang="pl-PL" smtClean="0"/>
              <a:pPr/>
              <a:t>2015-01-26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014C-522D-48CC-B155-F1E405CCF4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E64E-2B3D-4901-95B7-43327A594D51}" type="datetimeFigureOut">
              <a:rPr lang="pl-PL" smtClean="0"/>
              <a:pPr/>
              <a:t>2015-01-26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014C-522D-48CC-B155-F1E405CCF4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E64E-2B3D-4901-95B7-43327A594D51}" type="datetimeFigureOut">
              <a:rPr lang="pl-PL" smtClean="0"/>
              <a:pPr/>
              <a:t>2015-01-26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014C-522D-48CC-B155-F1E405CCF4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E64E-2B3D-4901-95B7-43327A594D51}" type="datetimeFigureOut">
              <a:rPr lang="pl-PL" smtClean="0"/>
              <a:pPr/>
              <a:t>2015-01-26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014C-522D-48CC-B155-F1E405CCF4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E64E-2B3D-4901-95B7-43327A594D51}" type="datetimeFigureOut">
              <a:rPr lang="pl-PL" smtClean="0"/>
              <a:pPr/>
              <a:t>2015-01-26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014C-522D-48CC-B155-F1E405CCF4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6E64E-2B3D-4901-95B7-43327A594D51}" type="datetimeFigureOut">
              <a:rPr lang="pl-PL" smtClean="0"/>
              <a:pPr/>
              <a:t>2015-01-26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F014C-522D-48CC-B155-F1E405CCF4D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fe.ca/hs/adults.html" TargetMode="External"/><Relationship Id="rId2" Type="http://schemas.openxmlformats.org/officeDocument/2006/relationships/hyperlink" Target="http://www.ed.gov/database/ERIC_digests/ed372460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akmeadow.com/resources/articles/Social.htm" TargetMode="External"/><Relationship Id="rId5" Type="http://schemas.openxmlformats.org/officeDocument/2006/relationships/hyperlink" Target="http://www.gifteddevelopment.com/Articles/Social%20Development.html" TargetMode="External"/><Relationship Id="rId4" Type="http://schemas.openxmlformats.org/officeDocument/2006/relationships/hyperlink" Target="http://www.sfgate.com/cgi-bin/article.cgi?file=/chronicle/archive/1999/03/19/ED71809.DT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heri.org/Research-Facts-on-Homeschooling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Czy dzieci musza chodzić do szkoły?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lvl="1"/>
            <a:r>
              <a:rPr lang="pl-PL" sz="2200" dirty="0"/>
              <a:t>Dzieci uczone w domu mają istotnie wyższe wyniki nauczania niż dzieci uczące się w szkole. Dotyczy to każdego przedmiotu.</a:t>
            </a:r>
          </a:p>
          <a:p>
            <a:pPr>
              <a:buNone/>
            </a:pPr>
            <a:endParaRPr lang="pl-PL" dirty="0"/>
          </a:p>
        </p:txBody>
      </p:sp>
      <p:graphicFrame>
        <p:nvGraphicFramePr>
          <p:cNvPr id="4" name="Wykres 3"/>
          <p:cNvGraphicFramePr/>
          <p:nvPr/>
        </p:nvGraphicFramePr>
        <p:xfrm>
          <a:off x="1331640" y="1844824"/>
          <a:ext cx="6552728" cy="4107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lvl="1"/>
            <a:r>
              <a:rPr lang="pl-PL" sz="2200" dirty="0"/>
              <a:t>Wyniki w testach dzieci uczonych w domu nie różnią się istotnie w zależności od poziomu wykształcenia rodziców.</a:t>
            </a:r>
          </a:p>
          <a:p>
            <a:pPr>
              <a:buNone/>
            </a:pPr>
            <a:endParaRPr lang="pl-PL" dirty="0"/>
          </a:p>
        </p:txBody>
      </p:sp>
      <p:graphicFrame>
        <p:nvGraphicFramePr>
          <p:cNvPr id="4" name="Wykres 3"/>
          <p:cNvGraphicFramePr/>
          <p:nvPr/>
        </p:nvGraphicFramePr>
        <p:xfrm>
          <a:off x="1331640" y="1988840"/>
          <a:ext cx="6480720" cy="4179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Czy nie ma ryzyka, że rodzic zaniedba realizację programu nauczania?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pl-PL" sz="2200" dirty="0"/>
              <a:t>Polskie przepisy zmuszają dziecko do przystępowania przynajmniej raz w roku do egzaminów – instytucja oświatowa sprawuje </a:t>
            </a:r>
            <a:r>
              <a:rPr lang="pl-PL" sz="2200" dirty="0" smtClean="0"/>
              <a:t>kontrolę.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pl-PL" sz="2200" dirty="0" smtClean="0"/>
              <a:t>Z badań wspomnianego Raya w USA, gdzie przepisy są różne w poszczególnych stanach wynika, że osiągnięcia dzieci uczonych w domu nie mają związku z regulacjami dotyczącymi nadzoru nad </a:t>
            </a:r>
            <a:r>
              <a:rPr lang="pl-PL" sz="2200" dirty="0" err="1" smtClean="0"/>
              <a:t>homeschoolingiem</a:t>
            </a:r>
            <a:r>
              <a:rPr lang="pl-PL" sz="2200" dirty="0" smtClean="0"/>
              <a:t> w danym stanie.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endParaRPr lang="pl-PL" sz="2200" dirty="0"/>
          </a:p>
        </p:txBody>
      </p:sp>
      <p:graphicFrame>
        <p:nvGraphicFramePr>
          <p:cNvPr id="4" name="Wykres 3"/>
          <p:cNvGraphicFramePr/>
          <p:nvPr/>
        </p:nvGraphicFramePr>
        <p:xfrm>
          <a:off x="899592" y="4005064"/>
          <a:ext cx="7272808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pl-PL" sz="3300" dirty="0"/>
              <a:t>Dzieci w szkole biorą udział w licznych </a:t>
            </a:r>
            <a:r>
              <a:rPr lang="pl-PL" sz="3300" dirty="0" smtClean="0"/>
              <a:t>imprezach,  </a:t>
            </a:r>
            <a:r>
              <a:rPr lang="pl-PL" sz="2400" dirty="0" smtClean="0"/>
              <a:t>czy dzieci </a:t>
            </a:r>
            <a:r>
              <a:rPr lang="pl-PL" sz="2400" dirty="0"/>
              <a:t>nauczane domowo </a:t>
            </a:r>
            <a:r>
              <a:rPr lang="pl-PL" sz="2400" dirty="0" smtClean="0"/>
              <a:t>nie mają braków </a:t>
            </a:r>
            <a:r>
              <a:rPr lang="pl-PL" sz="2400" dirty="0"/>
              <a:t>w tych </a:t>
            </a:r>
            <a:r>
              <a:rPr lang="pl-PL" sz="2400" dirty="0" smtClean="0"/>
              <a:t>obszarach?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pl-PL" sz="2200" dirty="0"/>
              <a:t>Nic nie stoi na przeszkodzie, by dzieci uczone w domu </a:t>
            </a:r>
            <a:r>
              <a:rPr lang="pl-PL" sz="2200" dirty="0" smtClean="0"/>
              <a:t>brały udział w imprezach szkolnych i międzyszkolnych – to kwestia indywidualnej umowy ze szkołą.</a:t>
            </a:r>
            <a:endParaRPr lang="pl-PL" sz="2200" dirty="0"/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pl-PL" sz="2200" dirty="0" smtClean="0"/>
              <a:t>Różne formy aktywności społecznej można prowadzić także niezależnie od szkoły – np. udział w turniejach sportowych, przedstawieniach teatralnych, festiwalach, konkursach.</a:t>
            </a:r>
            <a:endParaRPr lang="pl-PL" sz="2200" dirty="0"/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pl-PL" sz="2200" dirty="0"/>
              <a:t>Z badań amerykańskich (np. Ray, 1997) wynika, że dzieci uczone w domu angażują się w więcej aktywności pozaszkolnych niż dzieci </a:t>
            </a:r>
            <a:r>
              <a:rPr lang="pl-PL" sz="2200" dirty="0" smtClean="0"/>
              <a:t>szkolne.</a:t>
            </a:r>
            <a:endParaRPr lang="pl-PL" sz="2200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Czy znajdziemy na to czas?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2400" dirty="0" smtClean="0"/>
              <a:t>To </a:t>
            </a:r>
            <a:r>
              <a:rPr lang="pl-PL" sz="2400" dirty="0"/>
              <a:t>chyba bardzo angażujące, takie uczenie dziecka w domu</a:t>
            </a:r>
            <a:r>
              <a:rPr lang="pl-PL" sz="2400" dirty="0" smtClean="0"/>
              <a:t>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pl-PL" sz="2400" dirty="0"/>
              <a:t>ED jest znacznie bardziej wydajna niż </a:t>
            </a:r>
            <a:r>
              <a:rPr lang="pl-PL" sz="2400" dirty="0" err="1"/>
              <a:t>edukacja</a:t>
            </a:r>
            <a:r>
              <a:rPr lang="pl-PL" sz="2400" dirty="0"/>
              <a:t> szkolna. Zwykle dzieciom nie potrzeba </a:t>
            </a:r>
            <a:r>
              <a:rPr lang="pl-PL" sz="2400" dirty="0" smtClean="0"/>
              <a:t>poświęcać codziennie wiele </a:t>
            </a:r>
            <a:r>
              <a:rPr lang="pl-PL" sz="2400" dirty="0"/>
              <a:t>czasu, jeśli uczą się systematycznie. 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pl-PL" sz="2400" dirty="0"/>
              <a:t>Na poziomie zerówki wystarczy dziecku jeśli uczy się ok. 0,5 godziny </a:t>
            </a:r>
            <a:r>
              <a:rPr lang="pl-PL" sz="2400" dirty="0" smtClean="0"/>
              <a:t>dziennie, by zrealizowało przewidziany podstawą program. </a:t>
            </a:r>
            <a:r>
              <a:rPr lang="pl-PL" sz="2400" dirty="0"/>
              <a:t>W klasach I-III 1-2 godziny nauki dziennie są zwykle wystarczające. W starszych klasach, przy większej liczbie przedmiotów trzeba ten czas odpowiednio zwiększyć ale i dzieci są bardziej samodzielne.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000" dirty="0"/>
              <a:t>Czy dziecko </a:t>
            </a:r>
            <a:r>
              <a:rPr lang="pl-PL" sz="4000" dirty="0" smtClean="0"/>
              <a:t>po ED poradzi </a:t>
            </a:r>
            <a:r>
              <a:rPr lang="pl-PL" sz="4000" dirty="0"/>
              <a:t>sobie w szkole </a:t>
            </a: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3600" dirty="0" smtClean="0"/>
              <a:t>na </a:t>
            </a:r>
            <a:r>
              <a:rPr lang="pl-PL" sz="3600" dirty="0"/>
              <a:t>kolejnym etapie edukacyjnym?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pl-PL" dirty="0"/>
              <a:t>Dlaczego zakładać, że młodszemu dziecku (5 lat) łatwiej poradzić sobie z wymaganiami stawianymi przez szkołę niż dziecku starszemu (np. 10 lat)?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pl-PL" dirty="0"/>
              <a:t>Dzieci edukowane w domu też są zazwyczaj przyzwyczajone do regularnej pracy.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pl-PL" dirty="0"/>
              <a:t>W USA wiele </a:t>
            </a:r>
            <a:r>
              <a:rPr lang="pl-PL" dirty="0" err="1" smtClean="0"/>
              <a:t>koledżów</a:t>
            </a:r>
            <a:r>
              <a:rPr lang="pl-PL" dirty="0" smtClean="0"/>
              <a:t> </a:t>
            </a:r>
            <a:r>
              <a:rPr lang="pl-PL" dirty="0"/>
              <a:t>chętnie przyjmuje dzieci edukowane domowo </a:t>
            </a:r>
            <a:r>
              <a:rPr lang="pl-PL" dirty="0" smtClean="0"/>
              <a:t>- </a:t>
            </a:r>
            <a:r>
              <a:rPr lang="pl-PL" dirty="0"/>
              <a:t>nie mają one problemu z dostosowaniem się do zasad panujących na </a:t>
            </a:r>
            <a:r>
              <a:rPr lang="pl-PL" dirty="0" smtClean="0"/>
              <a:t>uczelni i nie są w ciągu pierwszego roku masowo usuwane ze szkół ;-).</a:t>
            </a:r>
            <a:endParaRPr lang="pl-PL" dirty="0"/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pl-PL" dirty="0"/>
              <a:t>Wyniki badań kanadyjskich (2009) pokazują,  że wśród osób dorosłych </a:t>
            </a:r>
            <a:r>
              <a:rPr lang="pl-PL" dirty="0" smtClean="0"/>
              <a:t>edukowanych domowo </a:t>
            </a:r>
            <a:r>
              <a:rPr lang="pl-PL" dirty="0"/>
              <a:t>większy odsetek stanowią ci, którzy ukończyli studia w porównaniu z osobami kształconymi w szkołach. Spośród ankietowanych aż 63% zaraz po zakończeniu edukacji domowej rozpoczęło edukację wyższą.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Szkoła kształtuje systematyczność </a:t>
            </a:r>
            <a:r>
              <a:rPr lang="pl-PL" dirty="0" smtClean="0"/>
              <a:t>– </a:t>
            </a:r>
            <a:br>
              <a:rPr lang="pl-PL" dirty="0" smtClean="0"/>
            </a:br>
            <a:r>
              <a:rPr lang="pl-PL" sz="2400" dirty="0" smtClean="0"/>
              <a:t>czy </a:t>
            </a:r>
            <a:r>
              <a:rPr lang="pl-PL" sz="2400" dirty="0"/>
              <a:t>w domu jest szansa na podobną dyscyplinę</a:t>
            </a:r>
            <a:r>
              <a:rPr lang="pl-PL" sz="2400" dirty="0" smtClean="0"/>
              <a:t>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pl-PL" sz="2200" dirty="0" smtClean="0"/>
              <a:t>Czy i w jakim kontekście, </a:t>
            </a:r>
            <a:r>
              <a:rPr lang="pl-PL" sz="2200" dirty="0"/>
              <a:t>systematyczność jest cechą kluczową dla przetrwania w dorosłym życiu? ;-)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pl-PL" sz="2200" dirty="0"/>
              <a:t>Systematyczność można u dziecka kształtować w edukacji domowej skuteczniej nawet niż w edukacji szkolnej. Nieprzygotowanie „ucznia domowego” nie ma prawa umknąć uwadze rodzica</a:t>
            </a:r>
            <a:r>
              <a:rPr lang="pl-PL" sz="2200" dirty="0" smtClean="0"/>
              <a:t>.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pl-PL" sz="2200" dirty="0" smtClean="0"/>
              <a:t>Wiele prac domowych, w które angażują się dzieci edukowane domowo, wymaga dużej systematyczności i odpowiedzialności.</a:t>
            </a:r>
            <a:endParaRPr lang="pl-PL" sz="2200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pl-PL" sz="3600" dirty="0"/>
              <a:t>W szkole nad dzieckiem czuwają specjaliści </a:t>
            </a:r>
            <a:r>
              <a:rPr lang="pl-PL" sz="2200" dirty="0"/>
              <a:t>- pedagog, logopeda, fizjoterapeuta - czy bez ich pomocy rodzic nie przegapi istotnych problemów w rozwoju dziecka</a:t>
            </a:r>
            <a:r>
              <a:rPr lang="pl-PL" sz="2200" dirty="0" smtClean="0"/>
              <a:t>?</a:t>
            </a:r>
            <a:endParaRPr lang="pl-PL" sz="2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lvl="0"/>
            <a:r>
              <a:rPr lang="pl-PL" sz="2200" dirty="0"/>
              <a:t>Kompetencja rodziców</a:t>
            </a:r>
            <a:r>
              <a:rPr lang="pl-PL" sz="2200" dirty="0" smtClean="0"/>
              <a:t>! Kto zna dziecko lepiej niż jego własny rodzić?</a:t>
            </a:r>
            <a:endParaRPr lang="pl-PL" sz="2200" dirty="0"/>
          </a:p>
          <a:p>
            <a:pPr lvl="0"/>
            <a:r>
              <a:rPr lang="pl-PL" sz="2200" dirty="0"/>
              <a:t>Dostęp do </a:t>
            </a:r>
            <a:r>
              <a:rPr lang="pl-PL" sz="2200" dirty="0" smtClean="0"/>
              <a:t>specjalistów nie jest limitowany – rodzic i dziecko mogą korzystać z pomocy szkolnych lub pozaszkolnych specjalistów, jeśli uznają, że jest taka potrzeba.</a:t>
            </a:r>
            <a:endParaRPr lang="pl-PL" sz="2200" dirty="0"/>
          </a:p>
          <a:p>
            <a:pPr lvl="0"/>
            <a:r>
              <a:rPr lang="pl-PL" sz="2200" dirty="0" smtClean="0"/>
              <a:t>Specjaliści, w znacznej mierze, zajmują się rozwiązywaniem problemów generowanych przez szkołę. U dziecka w ED wiele z problemów ma znacznie mniejsze szanse by się objawić lub rozwinąć.</a:t>
            </a:r>
            <a:endParaRPr lang="pl-PL" sz="2200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pPr lvl="0"/>
            <a:r>
              <a:rPr lang="pl-PL" sz="2900" dirty="0"/>
              <a:t>Co z umiejętnością podporządkowania się autorytetowi?</a:t>
            </a:r>
            <a:r>
              <a:rPr lang="pl-PL" dirty="0"/>
              <a:t> </a:t>
            </a:r>
            <a:r>
              <a:rPr lang="pl-PL" sz="2400" dirty="0"/>
              <a:t>Jeśli dziecko nie nauczy się w dzieciństwie liczyć z nauczycielem,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err="1" smtClean="0"/>
              <a:t>jak</a:t>
            </a:r>
            <a:r>
              <a:rPr lang="pl-PL" sz="2400" dirty="0" smtClean="0"/>
              <a:t> w </a:t>
            </a:r>
            <a:r>
              <a:rPr lang="pl-PL" sz="2400" dirty="0"/>
              <a:t>dorosłym życiu poradzi sobie </a:t>
            </a:r>
            <a:r>
              <a:rPr lang="pl-PL" sz="2400" dirty="0" smtClean="0"/>
              <a:t>w relacji </a:t>
            </a:r>
            <a:r>
              <a:rPr lang="pl-PL" sz="2400" dirty="0"/>
              <a:t>z szefem</a:t>
            </a:r>
            <a:r>
              <a:rPr lang="pl-PL" sz="2400" dirty="0" smtClean="0"/>
              <a:t>?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l-PL" sz="2200" dirty="0" smtClean="0"/>
              <a:t>Nie każdy w dorosłym życiu ma szefa :-)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pl-PL" sz="2200" dirty="0"/>
              <a:t>Osoby edukowane domowo częściej są niezależne od zewnętrznych kar i nagród, </a:t>
            </a:r>
            <a:r>
              <a:rPr lang="pl-PL" sz="2200" dirty="0" smtClean="0"/>
              <a:t>a </a:t>
            </a:r>
            <a:r>
              <a:rPr lang="pl-PL" sz="2200" dirty="0"/>
              <a:t>w swoim </a:t>
            </a:r>
            <a:r>
              <a:rPr lang="pl-PL" sz="2200" dirty="0" smtClean="0"/>
              <a:t>działaniu </a:t>
            </a:r>
            <a:r>
              <a:rPr lang="pl-PL" sz="2200" dirty="0"/>
              <a:t>kierują się głównie motywacją wewnętrzną</a:t>
            </a:r>
            <a:r>
              <a:rPr lang="pl-PL" sz="2200" dirty="0" smtClean="0"/>
              <a:t>.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pl-PL" sz="2200" dirty="0" smtClean="0"/>
              <a:t>Osoby po ED zwykle są lepiej przystosowane do życia w społeczeństwie, a w toku edukacji uczą się szanować autorytet własnych rodziców i innych wychowawców, z którymi się stykają.</a:t>
            </a:r>
            <a:endParaRPr lang="pl-PL" sz="2200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algn="ctr">
              <a:buNone/>
            </a:pPr>
            <a:r>
              <a:rPr lang="pl-PL" sz="3600" dirty="0"/>
              <a:t>A co, jeśli i my, rodzice, i nasze dzieci, uwielbiamy naszą szkołę i jesteśmy z niej zadowoleni</a:t>
            </a:r>
            <a:r>
              <a:rPr lang="pl-PL" sz="3600" dirty="0" smtClean="0"/>
              <a:t>?</a:t>
            </a:r>
          </a:p>
          <a:p>
            <a:pPr algn="ctr">
              <a:buNone/>
            </a:pPr>
            <a:endParaRPr lang="pl-PL" sz="3600" dirty="0"/>
          </a:p>
          <a:p>
            <a:pPr marL="0" indent="0" algn="ctr">
              <a:buNone/>
            </a:pPr>
            <a:r>
              <a:rPr lang="pl-PL" sz="3600" dirty="0"/>
              <a:t>To fantastycznie!!! Serdecznie gratuluję</a:t>
            </a:r>
            <a:r>
              <a:rPr lang="pl-PL" sz="3600" dirty="0" smtClean="0"/>
              <a:t>!!!</a:t>
            </a:r>
          </a:p>
          <a:p>
            <a:pPr marL="0" indent="0" algn="ctr">
              <a:buNone/>
            </a:pPr>
            <a:r>
              <a:rPr lang="pl-PL" sz="3600" dirty="0" smtClean="0"/>
              <a:t>  </a:t>
            </a:r>
            <a:r>
              <a:rPr lang="pl-PL" sz="9600" dirty="0">
                <a:sym typeface="Wingdings"/>
              </a:rPr>
              <a:t></a:t>
            </a:r>
            <a:endParaRPr lang="pl-PL" sz="9600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Kwestie prawne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dirty="0" smtClean="0"/>
              <a:t>Konstytucja RP:</a:t>
            </a:r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i="1" dirty="0" smtClean="0"/>
              <a:t>Art. 70.</a:t>
            </a:r>
            <a:endParaRPr lang="pl-PL" dirty="0" smtClean="0"/>
          </a:p>
          <a:p>
            <a:pPr marL="269875" indent="-269875">
              <a:buNone/>
            </a:pPr>
            <a:r>
              <a:rPr lang="pl-PL" i="1" dirty="0" smtClean="0"/>
              <a:t>1. Każdy ma prawo do nauki. Nauka do 18 roku życia jest obowiązkowa. Sposób wykonywania obowiązku szkolnego określa ustawa.</a:t>
            </a:r>
            <a:endParaRPr lang="pl-PL" dirty="0" smtClean="0"/>
          </a:p>
          <a:p>
            <a:pPr>
              <a:buNone/>
            </a:pPr>
            <a:r>
              <a:rPr lang="pl-PL" i="1" dirty="0" smtClean="0"/>
              <a:t>2. Nauka w szkołach publicznych jest bezpłatna. (…)</a:t>
            </a:r>
            <a:endParaRPr lang="pl-PL" dirty="0" smtClean="0"/>
          </a:p>
          <a:p>
            <a:pPr marL="269875" indent="-269875">
              <a:buNone/>
            </a:pPr>
            <a:r>
              <a:rPr lang="pl-PL" i="1" dirty="0" smtClean="0"/>
              <a:t>3. Rodzice mają wolność wyboru dla swoich dzieci szkół innych niż publiczne. Obywatele i instytucje mają prawo zakładania szkół podstawowych, ponadpodstawowych i wyższych oraz zakładów wychowawczych. Warunki zakładania i działalności szkół niepublicznych oraz udziału władz publicznych w ich finansowaniu, a także zasady nadzoru pedagogicznego nad szkołami i zakładami wychowawczymi, określa ustawa.</a:t>
            </a:r>
            <a:endParaRPr lang="pl-PL" dirty="0" smtClean="0"/>
          </a:p>
          <a:p>
            <a:pPr>
              <a:buNone/>
            </a:pPr>
            <a:r>
              <a:rPr lang="pl-PL" i="1" dirty="0" smtClean="0"/>
              <a:t>4. Władze publiczne zapewniają obywatelom powszechny i równy dostęp do wykształcenia. W tym celu tworzą i wspierają systemy indywidualnej pomocy finansowej i organizacyjnej dla uczniów i studentów. Warunki udzielania pomocy określa ustawa.(…)</a:t>
            </a:r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>KWESTIE </a:t>
            </a:r>
            <a:r>
              <a:rPr lang="pl-PL" dirty="0" smtClean="0"/>
              <a:t>PRAKTYCZNE </a:t>
            </a:r>
            <a:br>
              <a:rPr lang="pl-PL" dirty="0" smtClean="0"/>
            </a:br>
            <a:r>
              <a:rPr lang="pl-PL" sz="3600" dirty="0" smtClean="0"/>
              <a:t>czyli</a:t>
            </a:r>
            <a:r>
              <a:rPr lang="pl-PL" sz="3600" dirty="0"/>
              <a:t>, co zrobić, żeby </a:t>
            </a:r>
            <a:r>
              <a:rPr lang="pl-PL" sz="3600" dirty="0" smtClean="0"/>
              <a:t>uczyć </a:t>
            </a:r>
            <a:r>
              <a:rPr lang="pl-PL" sz="3600" dirty="0"/>
              <a:t>dziecko w </a:t>
            </a:r>
            <a:r>
              <a:rPr lang="pl-PL" sz="3600" dirty="0" smtClean="0"/>
              <a:t>domu?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2200" dirty="0"/>
              <a:t>1. </a:t>
            </a:r>
            <a:r>
              <a:rPr lang="pl-PL" sz="2400" dirty="0" smtClean="0"/>
              <a:t>Wybrać </a:t>
            </a:r>
            <a:r>
              <a:rPr lang="pl-PL" sz="2400" dirty="0"/>
              <a:t>szkołę  lub przedszkole przyjazne ED. Może to być dowolna placówka o uprawnieniach szkoły publicznej. Warto spotkać się z dyrekcją.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2400" dirty="0"/>
              <a:t>2.  Uzyskać </a:t>
            </a:r>
            <a:r>
              <a:rPr lang="pl-PL" sz="2400" b="1" dirty="0"/>
              <a:t>opinię </a:t>
            </a:r>
            <a:r>
              <a:rPr lang="pl-PL" sz="2400" dirty="0"/>
              <a:t>Poradni Psychologiczno-Pedagogicznej o rozwoju dziecka. Na opinii nie ma adnotacji, że została wydana na potrzeby decyzji o ED. Treść opinii nie ma wpływu na zgodę dyrekcji na ED. 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2400" dirty="0"/>
              <a:t>3. </a:t>
            </a:r>
            <a:r>
              <a:rPr lang="pl-PL" sz="2400" dirty="0" smtClean="0"/>
              <a:t>Złożyć </a:t>
            </a:r>
            <a:r>
              <a:rPr lang="pl-PL" sz="2400" dirty="0"/>
              <a:t>w wybranej szkole następujące dokumenty: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KWESTIE PRAKTYCZNE </a:t>
            </a:r>
            <a:br>
              <a:rPr lang="pl-PL" dirty="0" smtClean="0"/>
            </a:br>
            <a:r>
              <a:rPr lang="pl-PL" sz="3600" dirty="0" smtClean="0"/>
              <a:t>czyli, co zrobić, żeby uczyć dziecko w domu?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l-PL" sz="2200" dirty="0" smtClean="0"/>
              <a:t>Wniosek </a:t>
            </a:r>
            <a:r>
              <a:rPr lang="pl-PL" sz="2200" dirty="0"/>
              <a:t>o wydanie zezwolenia na realizację obowiązku  szkolnego (tudzież obowiązkowego przygotowania przedszkolnego) poza placówką oświatową</a:t>
            </a:r>
          </a:p>
          <a:p>
            <a:pPr marL="719138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2200" i="1" dirty="0"/>
              <a:t> </a:t>
            </a:r>
            <a:r>
              <a:rPr lang="pl-PL" sz="2200" b="1" i="1" dirty="0"/>
              <a:t>Jako rodzice zwracamy się z uprzejmą prośbą do Dyrekcji   </a:t>
            </a:r>
            <a:r>
              <a:rPr lang="pl-PL" sz="2200" b="1" i="1" u="sng" dirty="0"/>
              <a:t>Szkoły/Przedszkola</a:t>
            </a:r>
            <a:r>
              <a:rPr lang="pl-PL" sz="2200" b="1" i="1" dirty="0"/>
              <a:t>   o zezwolenie na spełnianie przez nasze dziecko …… ur. … r.   </a:t>
            </a:r>
            <a:r>
              <a:rPr lang="pl-PL" sz="2200" b="1" i="1" u="sng" dirty="0"/>
              <a:t>obowiązku szkolnego / obowiązkowego przygotowania przedszkolnego</a:t>
            </a:r>
            <a:r>
              <a:rPr lang="pl-PL" sz="2200" b="1" i="1" dirty="0"/>
              <a:t>   </a:t>
            </a:r>
            <a:r>
              <a:rPr lang="pl-PL" sz="2200" b="1" i="1" u="sng" dirty="0"/>
              <a:t>w roku szkolnym …../w latach szkolnych ……</a:t>
            </a:r>
            <a:r>
              <a:rPr lang="pl-PL" sz="2200" b="1" i="1" dirty="0"/>
              <a:t> poza placówką oświatową </a:t>
            </a:r>
            <a:r>
              <a:rPr lang="pl-PL" sz="2200" b="1" i="1" dirty="0" err="1"/>
              <a:t>tj</a:t>
            </a:r>
            <a:r>
              <a:rPr lang="pl-PL" sz="2200" b="1" i="1" dirty="0"/>
              <a:t>, w domu rodzinnym, zgodnie z art. 16. ustawy z dnia 19 marca 2009 r. „O systemie oświaty”</a:t>
            </a:r>
            <a:endParaRPr lang="pl-PL" sz="22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l-PL" sz="2200" dirty="0" smtClean="0"/>
              <a:t>opinię </a:t>
            </a:r>
            <a:r>
              <a:rPr lang="pl-PL" sz="2200" dirty="0"/>
              <a:t>Poradni Psychologiczno-Pedagogicznej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KWESTIE PRAKTYCZNE</a:t>
            </a:r>
            <a:br>
              <a:rPr lang="pl-PL" dirty="0" smtClean="0"/>
            </a:br>
            <a:r>
              <a:rPr lang="pl-PL" sz="3600" dirty="0" smtClean="0"/>
              <a:t>czyli, co zrobić, żeby uczyć dziecko w domu?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4496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l-PL" dirty="0" smtClean="0"/>
              <a:t>oświadczenie </a:t>
            </a:r>
            <a:r>
              <a:rPr lang="pl-PL" dirty="0"/>
              <a:t>rodziców o zapewnieniu dziecku warunków umożliwiających realizację podstawy programowej obowiązującej na danym etapie kształcenia</a:t>
            </a:r>
          </a:p>
          <a:p>
            <a:pPr marL="719138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pl-PL" b="1" i="1" dirty="0" smtClean="0"/>
              <a:t>Jako rodzice ….. ur. ……. r. oświadczamy iż zapewnimy dziecku warunki odpowiednie do realizacji obowiązującej podstawy programowej.</a:t>
            </a:r>
            <a:endParaRPr lang="pl-PL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l-PL" dirty="0" smtClean="0"/>
              <a:t>zobowiązanie </a:t>
            </a:r>
            <a:r>
              <a:rPr lang="pl-PL" dirty="0"/>
              <a:t>rodziców do przystępowania w każdym roku szkolnym przez dziecko spełniające obowiązek szkolny lub obowiązek nauki do rocznych egzaminów klasyfikacyjnych</a:t>
            </a:r>
            <a:r>
              <a:rPr lang="pl-PL" i="1" dirty="0"/>
              <a:t> </a:t>
            </a:r>
            <a:endParaRPr lang="pl-PL" dirty="0"/>
          </a:p>
          <a:p>
            <a:pPr marL="719138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pl-PL" b="1" i="1" dirty="0"/>
              <a:t>Jako rodzice ….. ur. ……. r. zobowiązujemy się dołożyć wszelkich starań by nasz(a) córka/syn przystępował(a) w każdym roku szkolnym do rocznych egzaminów klasyfikacyjnych, o których mowa w art. 16. ust. 11 ustawy z dnia 19 marca 2009 r. „O systemie oświaty”.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KWESTIE PRAKTYCZNE</a:t>
            </a:r>
            <a:br>
              <a:rPr lang="pl-PL" dirty="0" smtClean="0"/>
            </a:br>
            <a:r>
              <a:rPr lang="pl-PL" sz="3600" dirty="0" smtClean="0"/>
              <a:t>czyli, co zrobić, żeby uczyć dziecko w domu?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2200" dirty="0"/>
              <a:t>4. Na początku roku szkolnego ustalić z dyrekcją i wychowawcą szczegółowe warunki współpracy ze szkołą – zakres zaangażowania dziecka w życie szkoły (np. udział </a:t>
            </a:r>
            <a:r>
              <a:rPr lang="pl-PL" sz="2200" dirty="0" smtClean="0"/>
              <a:t>w niektórych </a:t>
            </a:r>
            <a:r>
              <a:rPr lang="pl-PL" sz="2200" dirty="0"/>
              <a:t>zajęciach, uroczystościach szkolnych, zielonych szkołach, wyjściach), szczegółowy zakres materiału z poszczególnych przedmiotów obowiązujący dziecko w danym roku (podstawa programowa określa zakres na cały etap kształcenia – np. klasy I-III), przybliżony termin i formę egzaminów końcowych.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2200" dirty="0"/>
              <a:t>5. W roku szkolnym pracować z dzieckiem.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pl-PL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KWESTIE PRAKTYCZNE</a:t>
            </a:r>
            <a:br>
              <a:rPr lang="pl-PL" dirty="0" smtClean="0"/>
            </a:br>
            <a:r>
              <a:rPr lang="pl-PL" sz="3600" dirty="0" smtClean="0"/>
              <a:t>czyli, co zrobić, żeby uczyć dziecko w domu?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2200" dirty="0"/>
              <a:t>6. Dopilnować by dziecko przystąpiło w danym roku szkolnym do wszystkich wymaganych w danej klasie egzaminów i je zdało. (Po zerówce – egzaminu brak; po klasach 1-3 jeden zbiorczy egzamin z zakresu nauczania początkowego; po klasach 4-6 egzaminy z j. polskiego, j. obcego, matematyki, przyrody, historii i informatyki; w gimnazjum egzaminy z j. polskiego, j. obcego, matematyki, historii, biologii, geografii, fizyki, chemii, </a:t>
            </a:r>
            <a:r>
              <a:rPr lang="pl-PL" sz="2200" dirty="0" smtClean="0"/>
              <a:t>informatyki.)</a:t>
            </a:r>
            <a:endParaRPr lang="pl-PL" sz="2200" dirty="0"/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2200" dirty="0"/>
              <a:t>7. Po zakończeniu każdego etapu edukacyjnego (obowiązkowe przygotowanie przedszkolne, </a:t>
            </a:r>
            <a:r>
              <a:rPr lang="pl-PL" sz="2200" dirty="0" err="1"/>
              <a:t>szkoła</a:t>
            </a:r>
            <a:r>
              <a:rPr lang="pl-PL" sz="2200" dirty="0"/>
              <a:t> podstawowa, gimnazjum) trzeba od nowa występować do dyrekcji placówki oświatowej z podaniem o zgodę na ED.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pl-PL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55000" lnSpcReduction="20000"/>
          </a:bodyPr>
          <a:lstStyle/>
          <a:p>
            <a:pPr marL="177800" indent="-17780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5100" b="1" dirty="0" smtClean="0"/>
              <a:t>Ustawa „O systemie oświaty” z dnia 19 marca 2009 r.</a:t>
            </a:r>
          </a:p>
          <a:p>
            <a:pPr marL="177800" indent="-177800" algn="ctr">
              <a:spcBef>
                <a:spcPts val="0"/>
              </a:spcBef>
              <a:spcAft>
                <a:spcPts val="600"/>
              </a:spcAft>
              <a:buNone/>
            </a:pPr>
            <a:endParaRPr lang="pl-PL" b="1" i="1" dirty="0" smtClean="0"/>
          </a:p>
          <a:p>
            <a:pPr marL="177800" indent="-177800" algn="ctr">
              <a:spcBef>
                <a:spcPts val="0"/>
              </a:spcBef>
              <a:spcAft>
                <a:spcPts val="600"/>
              </a:spcAft>
              <a:buNone/>
            </a:pPr>
            <a:endParaRPr lang="pl-PL" b="1" i="1" dirty="0" smtClean="0"/>
          </a:p>
          <a:p>
            <a:pPr marL="177800" indent="-17780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pl-PL" b="1" i="1" dirty="0" smtClean="0"/>
              <a:t>Art. 16 </a:t>
            </a:r>
            <a:endParaRPr lang="pl-PL" dirty="0" smtClean="0"/>
          </a:p>
          <a:p>
            <a:pPr marL="177800" indent="-177800">
              <a:spcBef>
                <a:spcPts val="0"/>
              </a:spcBef>
              <a:spcAft>
                <a:spcPts val="600"/>
              </a:spcAft>
              <a:buNone/>
            </a:pPr>
            <a:r>
              <a:rPr lang="pl-PL" i="1" dirty="0" smtClean="0"/>
              <a:t>ust. 8.  Na wniosek rodziców dyrektor odpowiednio publicznego lub niepublicznego przedszkola, szkoły podstawowej, gimnazjum i szkoły </a:t>
            </a:r>
            <a:r>
              <a:rPr lang="pl-PL" i="1" dirty="0" err="1" smtClean="0"/>
              <a:t>ponadgimnazjalnej</a:t>
            </a:r>
            <a:r>
              <a:rPr lang="pl-PL" i="1" dirty="0" smtClean="0"/>
              <a:t>, do której dziecko zostało przyjęte, może zezwolić, w drodze decyzji, na spełnianie przez dziecko odpowiednio obowiązku, o którym mowa w art. 14 ust. 3, poza przedszkolem, oddziałem przedszkolnym lub inną formą wychowania przedszkolnego i obowiązku szkolnego lub obowiązku nauki poza szkołą.</a:t>
            </a:r>
            <a:br>
              <a:rPr lang="pl-PL" i="1" dirty="0" smtClean="0"/>
            </a:br>
            <a:endParaRPr lang="pl-PL" i="1" dirty="0" smtClean="0"/>
          </a:p>
          <a:p>
            <a:pPr marL="177800" indent="-177800">
              <a:spcBef>
                <a:spcPts val="0"/>
              </a:spcBef>
              <a:buNone/>
            </a:pPr>
            <a:r>
              <a:rPr lang="pl-PL" i="1" dirty="0" smtClean="0"/>
              <a:t>ust. 10. Zezwolenie, o którym mowa w ust. 8, może być wydane, jeżeli: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pl-PL" i="1" dirty="0" smtClean="0"/>
              <a:t>wniosek o wydanie zezwolenia został złożony d(o dnia 31 </a:t>
            </a:r>
            <a:r>
              <a:rPr lang="pl-PL" i="1" dirty="0" err="1" smtClean="0"/>
              <a:t>maja</a:t>
            </a:r>
            <a:r>
              <a:rPr lang="pl-PL" i="1" dirty="0" smtClean="0"/>
              <a:t>);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pl-PL" i="1" dirty="0" smtClean="0"/>
              <a:t>do wniosku dołączono:</a:t>
            </a:r>
          </a:p>
          <a:p>
            <a:pPr marL="625475" indent="-271463">
              <a:spcBef>
                <a:spcPts val="0"/>
              </a:spcBef>
              <a:buAutoNum type="alphaLcParenR"/>
            </a:pPr>
            <a:r>
              <a:rPr lang="pl-PL" i="1" dirty="0" smtClean="0"/>
              <a:t>opinię poradni psychologiczno – pedagogicznej,</a:t>
            </a:r>
          </a:p>
          <a:p>
            <a:pPr marL="625475" indent="-271463">
              <a:spcBef>
                <a:spcPts val="0"/>
              </a:spcBef>
              <a:buAutoNum type="alphaLcParenR"/>
            </a:pPr>
            <a:r>
              <a:rPr lang="pl-PL" i="1" dirty="0" smtClean="0"/>
              <a:t>oświadczenie rodziców o zapewnieniu dziecku warunków umożliwiających realizację podstawy programowej obowiązującej na danym etapie kształcenia,</a:t>
            </a:r>
          </a:p>
          <a:p>
            <a:pPr marL="625475" indent="-271463">
              <a:spcBef>
                <a:spcPts val="0"/>
              </a:spcBef>
              <a:spcAft>
                <a:spcPts val="600"/>
              </a:spcAft>
              <a:buAutoNum type="alphaLcParenR"/>
            </a:pPr>
            <a:r>
              <a:rPr lang="pl-PL" i="1" dirty="0" smtClean="0"/>
              <a:t>zobowiązanie rodziców do przystępowania w każdym roku szkolnym przez dziecko spełniające obowiązek szkolny lub obowiązek nauki do rocznych egzaminów klasyfikacyjnych.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55000" lnSpcReduction="20000"/>
          </a:bodyPr>
          <a:lstStyle/>
          <a:p>
            <a:pPr marL="177800" indent="-177800">
              <a:spcBef>
                <a:spcPts val="0"/>
              </a:spcBef>
              <a:spcAft>
                <a:spcPts val="600"/>
              </a:spcAft>
              <a:buNone/>
            </a:pPr>
            <a:endParaRPr lang="pl-PL" i="1" dirty="0" smtClean="0"/>
          </a:p>
          <a:p>
            <a:pPr marL="177800" indent="-177800">
              <a:spcBef>
                <a:spcPts val="0"/>
              </a:spcBef>
              <a:spcAft>
                <a:spcPts val="600"/>
              </a:spcAft>
              <a:buNone/>
            </a:pPr>
            <a:r>
              <a:rPr lang="pl-PL" i="1" dirty="0" smtClean="0"/>
              <a:t>ust. 11.  Dziecko spełniające obowiązek szkolny lub obowiązek nauki poza szkołą otrzymuje świadectwo ukończenia poszczególnych klas danej szkoły po zdaniu egzaminów klasyfikacyjnych z zakresu części podstawy programowej obowiązującej na danym etapie kształcenia, uzgodnionej na dany rok szkolny z dyrektorem szkoły, przeprowadzonych zgodnie z przepisami wydanymi na podstawie art. 22 ust. 2 </a:t>
            </a:r>
            <a:r>
              <a:rPr lang="pl-PL" i="1" dirty="0" err="1" smtClean="0"/>
              <a:t>pkt</a:t>
            </a:r>
            <a:r>
              <a:rPr lang="pl-PL" i="1" dirty="0" smtClean="0"/>
              <a:t> 4 przez szkołę, której dyrektor zezwolił na spełnianie obowiązku szkolnego lub obowiązku nauki poza szkołą. Dziecku takiemu nie ustala się oceny zachowania.</a:t>
            </a:r>
          </a:p>
          <a:p>
            <a:pPr marL="177800" indent="-177800">
              <a:spcBef>
                <a:spcPts val="0"/>
              </a:spcBef>
              <a:spcAft>
                <a:spcPts val="600"/>
              </a:spcAft>
              <a:buNone/>
            </a:pPr>
            <a:r>
              <a:rPr lang="pl-PL" i="1" dirty="0" smtClean="0"/>
              <a:t>ust. 12. Roczna i końcowa klasyfikacja ucznia spełniającego obowiązek szkolny lub obowiązek nauki poza szkołą odbywa się zgodnie z przepisami wydanymi na podstawie art. 22 ust. 2 </a:t>
            </a:r>
            <a:r>
              <a:rPr lang="pl-PL" i="1" dirty="0" err="1" smtClean="0"/>
              <a:t>pkt</a:t>
            </a:r>
            <a:r>
              <a:rPr lang="pl-PL" i="1" dirty="0" smtClean="0"/>
              <a:t> 4.</a:t>
            </a:r>
          </a:p>
          <a:p>
            <a:pPr marL="177800" indent="-177800">
              <a:spcBef>
                <a:spcPts val="0"/>
              </a:spcBef>
              <a:spcAft>
                <a:spcPts val="600"/>
              </a:spcAft>
              <a:buNone/>
            </a:pPr>
            <a:r>
              <a:rPr lang="pl-PL" i="1" dirty="0" smtClean="0"/>
              <a:t>ust. 13. Dziecko spełniające obowiązek szkolny lub obowiązek nauki poza szkołą ma prawo uczestniczyć w szkole w nadobowiązkowych zajęciach pozalekcyjnych, o których mowa w art. 64 ust. 1 </a:t>
            </a:r>
            <a:r>
              <a:rPr lang="pl-PL" i="1" dirty="0" err="1" smtClean="0"/>
              <a:t>pkt</a:t>
            </a:r>
            <a:r>
              <a:rPr lang="pl-PL" i="1" dirty="0" smtClean="0"/>
              <a:t> 4.</a:t>
            </a:r>
          </a:p>
          <a:p>
            <a:pPr marL="177800" indent="-177800">
              <a:spcBef>
                <a:spcPts val="0"/>
              </a:spcBef>
              <a:buNone/>
            </a:pPr>
            <a:r>
              <a:rPr lang="pl-PL" i="1" dirty="0" smtClean="0"/>
              <a:t>ust. 14. Cofnięcie zezwolenia, o którym mowa w ust. 8, następuje: </a:t>
            </a:r>
            <a:endParaRPr lang="pl-PL" dirty="0" smtClean="0"/>
          </a:p>
          <a:p>
            <a:pPr marL="447675" indent="-271463">
              <a:spcBef>
                <a:spcPts val="0"/>
              </a:spcBef>
              <a:buAutoNum type="arabicParenR"/>
            </a:pPr>
            <a:r>
              <a:rPr lang="pl-PL" i="1" dirty="0" smtClean="0"/>
              <a:t>na wniosek rodziców;</a:t>
            </a:r>
          </a:p>
          <a:p>
            <a:pPr marL="447675" indent="-271463">
              <a:spcBef>
                <a:spcPts val="0"/>
              </a:spcBef>
              <a:buAutoNum type="arabicParenR"/>
            </a:pPr>
            <a:r>
              <a:rPr lang="pl-PL" i="1" dirty="0" smtClean="0"/>
              <a:t>jeżeli dziecko z przyczyn nieusprawiedliwionych nie przystąpiło do egzaminu klasyfikacyjnego, o którym mowa w ust. 10 </a:t>
            </a:r>
            <a:r>
              <a:rPr lang="pl-PL" i="1" dirty="0" err="1" smtClean="0"/>
              <a:t>pkt</a:t>
            </a:r>
            <a:r>
              <a:rPr lang="pl-PL" i="1" dirty="0" smtClean="0"/>
              <a:t> 2 lit. c, albo nie zdało rocznych egzaminów klasyfikacyjnych, o których mowa w ust. 10 </a:t>
            </a:r>
            <a:r>
              <a:rPr lang="pl-PL" i="1" dirty="0" err="1" smtClean="0"/>
              <a:t>pkt</a:t>
            </a:r>
            <a:r>
              <a:rPr lang="pl-PL" i="1" dirty="0" smtClean="0"/>
              <a:t> 2 lit. c;</a:t>
            </a:r>
          </a:p>
          <a:p>
            <a:pPr marL="447675" indent="-271463">
              <a:spcBef>
                <a:spcPts val="0"/>
              </a:spcBef>
              <a:buAutoNum type="arabicParenR"/>
            </a:pPr>
            <a:r>
              <a:rPr lang="pl-PL" i="1" dirty="0" smtClean="0"/>
              <a:t>w razie wydania zezwolenia z naruszeniem prawa.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Dlaczego warto uczyć w domu?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pl-PL" dirty="0"/>
              <a:t>Rodzice są odpowiedzialni za swoje dzieci i to oni, przede wszystkim, ponoszą konsekwencje tego, </a:t>
            </a:r>
            <a:r>
              <a:rPr lang="pl-PL" dirty="0" err="1"/>
              <a:t>jak</a:t>
            </a:r>
            <a:r>
              <a:rPr lang="pl-PL" dirty="0"/>
              <a:t> ich dzieci zostaną wychowane i wyedukowane; to w ich interesie leży, by dziecko było wychowane i wyedukowana zgodnie z ich systemem wartości</a:t>
            </a:r>
            <a:r>
              <a:rPr lang="pl-PL" dirty="0" smtClean="0"/>
              <a:t>.</a:t>
            </a:r>
            <a:endParaRPr lang="pl-PL" dirty="0"/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pl-PL" dirty="0" err="1"/>
              <a:t>Edukacja</a:t>
            </a:r>
            <a:r>
              <a:rPr lang="pl-PL" dirty="0"/>
              <a:t> i wychowanie nigdy nie są neutralne światopoglądowo!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pl-PL" dirty="0"/>
              <a:t>Środowisko rodzinne jest zwykle najbardziej naturalne i odpowiednie dla dziecka.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pl-PL" dirty="0"/>
              <a:t>Nauka w domu nadzorowana przez rodziców jest lepiej dopasowana do indywidualnych potrzeb dziecka.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pl-PL" dirty="0"/>
              <a:t>Bardziej efektywnie wykorzystany czas nauki.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pl-PL" dirty="0"/>
              <a:t>Rodzina spędza więcej czasu razem. 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pl-PL" dirty="0"/>
              <a:t>Dziecko jest bezpieczniejsze (izolacja od przemocy, </a:t>
            </a:r>
            <a:r>
              <a:rPr lang="pl-PL" dirty="0" err="1"/>
              <a:t>seksualizacji</a:t>
            </a:r>
            <a:r>
              <a:rPr lang="pl-PL" dirty="0"/>
              <a:t>, narkotyków, alkoholu, negatywnych wzorców</a:t>
            </a:r>
            <a:r>
              <a:rPr lang="pl-PL" dirty="0" smtClean="0"/>
              <a:t>).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pl-PL" sz="2200" dirty="0" smtClean="0"/>
              <a:t>Społeczny dowód słuszności ;-)</a:t>
            </a:r>
          </a:p>
          <a:p>
            <a:endParaRPr lang="pl-PL" dirty="0"/>
          </a:p>
        </p:txBody>
      </p:sp>
      <p:pic>
        <p:nvPicPr>
          <p:cNvPr id="5" name="Obraz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340768"/>
            <a:ext cx="6624736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l-PL" dirty="0"/>
              <a:t>Co z socjalizacją,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2400" dirty="0" smtClean="0"/>
              <a:t>gdy </a:t>
            </a:r>
            <a:r>
              <a:rPr lang="pl-PL" sz="2400" dirty="0"/>
              <a:t>się dziecko wychowuje i edukuje z dala od grupy rówieśniczej</a:t>
            </a:r>
            <a:r>
              <a:rPr lang="pl-PL" sz="2400" dirty="0" smtClean="0"/>
              <a:t>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62500" lnSpcReduction="20000"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pl-PL" sz="3500" dirty="0"/>
              <a:t>Socjalizacja szkolna jest artefaktem. Szkoła przystosowuje do radzenia sobie w szkole i tylko w szkole!!! Nigdzie poza szkołą (ew. przedszkolem) człowiek nie funkcjonuje w licznej jednorodnej grupie rówieśników.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pl-PL" sz="3500" dirty="0"/>
              <a:t>Dzieci uczone w domu nie są izolowane od rówieśników. Często biorą udział w różnych zajęciach, gdzie stykają się z innymi dziećmi w podobnym lub różnym od siebie wieku (harcerstwo, kluby sportowe, kursy językowe, zorganizowane i niezorganizowane wyjazdy itp</a:t>
            </a:r>
            <a:r>
              <a:rPr lang="pl-PL" sz="3500" dirty="0" smtClean="0"/>
              <a:t>.).</a:t>
            </a:r>
            <a:endParaRPr lang="pl-PL" sz="3500" dirty="0"/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pl-PL" sz="3500" dirty="0"/>
              <a:t>Z licznych badań naukowych prowadzonych w krajach, gdzie </a:t>
            </a:r>
            <a:r>
              <a:rPr lang="pl-PL" sz="3500" dirty="0" err="1"/>
              <a:t>edukacja</a:t>
            </a:r>
            <a:r>
              <a:rPr lang="pl-PL" sz="3500" dirty="0"/>
              <a:t> domowa jest znacznie popularniejsza niż w Polsce </a:t>
            </a:r>
            <a:r>
              <a:rPr lang="pl-PL" sz="3500" dirty="0" smtClean="0"/>
              <a:t>(np. USA</a:t>
            </a:r>
            <a:r>
              <a:rPr lang="pl-PL" sz="3500" dirty="0"/>
              <a:t>, </a:t>
            </a:r>
            <a:r>
              <a:rPr lang="pl-PL" sz="3500" dirty="0" smtClean="0"/>
              <a:t>Kanada) </a:t>
            </a:r>
            <a:r>
              <a:rPr lang="pl-PL" sz="3500" dirty="0"/>
              <a:t>wynika, że dzieci uczone w domu są, w porównaniu z dziećmi szkolnymi, lepiej </a:t>
            </a:r>
            <a:r>
              <a:rPr lang="pl-PL" sz="3500" dirty="0" err="1"/>
              <a:t>zsocjalizowane</a:t>
            </a:r>
            <a:r>
              <a:rPr lang="pl-PL" sz="3500" dirty="0"/>
              <a:t>, mają wyższe poczucie własnej wartości, oraz lepsze umiejętności by być aktywnymi i zaangażowanymi członkami swoich społeczności.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4656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pl-PL" sz="4900" dirty="0" smtClean="0"/>
              <a:t>Przykładowa l</a:t>
            </a:r>
            <a:r>
              <a:rPr lang="en-US" sz="4900" dirty="0" err="1" smtClean="0"/>
              <a:t>iteratura</a:t>
            </a:r>
            <a:r>
              <a:rPr lang="pl-PL" sz="4900" dirty="0" smtClean="0"/>
              <a:t> przedmiotu</a:t>
            </a:r>
            <a:r>
              <a:rPr lang="en-US" sz="4900" dirty="0" smtClean="0"/>
              <a:t>:</a:t>
            </a:r>
            <a:endParaRPr lang="pl-PL" sz="4900" dirty="0"/>
          </a:p>
          <a:p>
            <a:r>
              <a:rPr lang="en-US" sz="4900" dirty="0"/>
              <a:t>Bliss, B. A. (1989). </a:t>
            </a:r>
            <a:r>
              <a:rPr lang="en-US" sz="4900" i="1" dirty="0"/>
              <a:t>Home Education: A Look at Current Practices. Research </a:t>
            </a:r>
            <a:endParaRPr lang="pl-PL" sz="4900" dirty="0"/>
          </a:p>
          <a:p>
            <a:r>
              <a:rPr lang="en-US" sz="4900" i="1" dirty="0"/>
              <a:t>Project, Michigan State University. [ED304233]</a:t>
            </a:r>
            <a:r>
              <a:rPr lang="en-US" sz="4900" dirty="0"/>
              <a:t> Retrieved October 3, 2002 [Information Analyses] Home Schooling and Socialization of Children. ERIC digest. Online: </a:t>
            </a:r>
            <a:r>
              <a:rPr lang="en-US" sz="4900" u="sng" dirty="0">
                <a:hlinkClick r:id="rId2"/>
              </a:rPr>
              <a:t>http:/www.ed.gov/database/ERIC_digests/ed372460.html</a:t>
            </a:r>
            <a:r>
              <a:rPr lang="en-US" sz="4900" dirty="0"/>
              <a:t> </a:t>
            </a:r>
            <a:endParaRPr lang="pl-PL" sz="4900" dirty="0"/>
          </a:p>
          <a:p>
            <a:r>
              <a:rPr lang="en-US" sz="4900" dirty="0"/>
              <a:t>Knowles, G. J. (1991). </a:t>
            </a:r>
            <a:r>
              <a:rPr lang="en-US" sz="4900" i="1" dirty="0"/>
              <a:t>Studying Home Educated Adults: University of Michigan, research study</a:t>
            </a:r>
            <a:r>
              <a:rPr lang="en-US" sz="4900" dirty="0"/>
              <a:t>. Retrieved November 11, 2002: </a:t>
            </a:r>
            <a:r>
              <a:rPr lang="en-US" sz="4900" u="sng" dirty="0">
                <a:hlinkClick r:id="rId3"/>
              </a:rPr>
              <a:t>http:/www.life.ca/hs/adults.html</a:t>
            </a:r>
            <a:r>
              <a:rPr lang="en-US" sz="4900" dirty="0"/>
              <a:t>.</a:t>
            </a:r>
            <a:endParaRPr lang="pl-PL" sz="4900" dirty="0"/>
          </a:p>
          <a:p>
            <a:r>
              <a:rPr lang="en-US" sz="4900" dirty="0"/>
              <a:t>Ray B. D. (1997). </a:t>
            </a:r>
            <a:r>
              <a:rPr lang="en-US" sz="4900" i="1" dirty="0"/>
              <a:t>Strengths of Their Own—Home </a:t>
            </a:r>
            <a:r>
              <a:rPr lang="en-US" sz="4900" i="1" dirty="0" err="1"/>
              <a:t>Schoolers</a:t>
            </a:r>
            <a:r>
              <a:rPr lang="en-US" sz="4900" i="1" dirty="0"/>
              <a:t> Across America: Academic Achievement, Family Characteristics, and Longitudinal Traits</a:t>
            </a:r>
            <a:r>
              <a:rPr lang="en-US" sz="4900" dirty="0"/>
              <a:t>.  </a:t>
            </a:r>
            <a:endParaRPr lang="pl-PL" sz="4900" dirty="0"/>
          </a:p>
          <a:p>
            <a:r>
              <a:rPr lang="en-US" sz="4900" dirty="0"/>
              <a:t>Ray, B. (1999). </a:t>
            </a:r>
            <a:r>
              <a:rPr lang="en-US" sz="4900" i="1" dirty="0"/>
              <a:t>National Home Education Research Institute</a:t>
            </a:r>
            <a:r>
              <a:rPr lang="en-US" sz="4900" dirty="0"/>
              <a:t>. Retrieved November 11, 2002: </a:t>
            </a:r>
            <a:r>
              <a:rPr lang="en-US" sz="4900" u="sng" dirty="0">
                <a:hlinkClick r:id="rId4"/>
              </a:rPr>
              <a:t>http:/www.sfgate.com/cgi-bin/article.cgi?file=/chronicle/archive/1999/03/19/ED71809.DTL</a:t>
            </a:r>
            <a:endParaRPr lang="pl-PL" sz="4900" dirty="0"/>
          </a:p>
          <a:p>
            <a:r>
              <a:rPr lang="en-US" sz="4900" dirty="0"/>
              <a:t>Silverman, L. (1993). </a:t>
            </a:r>
            <a:r>
              <a:rPr lang="en-US" sz="4900" i="1" dirty="0"/>
              <a:t>Social Development or Socialization?</a:t>
            </a:r>
            <a:r>
              <a:rPr lang="en-US" sz="4900" dirty="0"/>
              <a:t> Retrieved October 3, 2002: </a:t>
            </a:r>
            <a:r>
              <a:rPr lang="en-US" sz="4900" u="sng" dirty="0">
                <a:hlinkClick r:id="rId5"/>
              </a:rPr>
              <a:t>http://www.gifteddevelopment.com/Articles/Social%20Development.html</a:t>
            </a:r>
            <a:endParaRPr lang="pl-PL" sz="4900" dirty="0"/>
          </a:p>
          <a:p>
            <a:r>
              <a:rPr lang="en-US" sz="4900" dirty="0" err="1"/>
              <a:t>Stough</a:t>
            </a:r>
            <a:r>
              <a:rPr lang="en-US" sz="4900" dirty="0"/>
              <a:t>, L. (1992). </a:t>
            </a:r>
            <a:r>
              <a:rPr lang="en-US" sz="4900" i="1" dirty="0"/>
              <a:t>Social and Emotional Status of Home Schooled Children and Conventionally Schooled Children in West Virginia, M.S. Thesis, University of West Virginia. [ED 353079]</a:t>
            </a:r>
            <a:r>
              <a:rPr lang="en-US" sz="4900" dirty="0"/>
              <a:t>. Retrieved October 3, 2002 [Information Analyses] Home Schooling and Socialization of Children. ERIC digests: </a:t>
            </a:r>
            <a:r>
              <a:rPr lang="en-US" sz="4900" u="sng" dirty="0">
                <a:hlinkClick r:id="rId2"/>
              </a:rPr>
              <a:t>http:/www.ed.gov/database/ERIC_digests/ed372460.html</a:t>
            </a:r>
            <a:endParaRPr lang="pl-PL" sz="4900" dirty="0"/>
          </a:p>
          <a:p>
            <a:r>
              <a:rPr lang="en-US" sz="4900" dirty="0"/>
              <a:t>Taylor, W. (1986). </a:t>
            </a:r>
            <a:r>
              <a:rPr lang="en-US" sz="4900" i="1" dirty="0"/>
              <a:t>2002 Socialization and Homeschooling.</a:t>
            </a:r>
            <a:r>
              <a:rPr lang="en-US" sz="4900" dirty="0"/>
              <a:t> </a:t>
            </a:r>
            <a:r>
              <a:rPr lang="en-US" sz="4900" dirty="0" err="1"/>
              <a:t>Retreived</a:t>
            </a:r>
            <a:r>
              <a:rPr lang="en-US" sz="4900" dirty="0"/>
              <a:t> Nov 1, 2002: </a:t>
            </a:r>
            <a:r>
              <a:rPr lang="en-US" sz="4900" u="sng" dirty="0">
                <a:hlinkClick r:id="rId6"/>
              </a:rPr>
              <a:t>http://www.oakmeadow.com/resources/articles/Social.htm</a:t>
            </a:r>
            <a:endParaRPr lang="pl-PL" sz="4900" dirty="0"/>
          </a:p>
          <a:p>
            <a:r>
              <a:rPr lang="en-US" sz="4900" dirty="0"/>
              <a:t>Webb, J. (1989). “The Outcomes of Home-Based Education: Employment and Other Issues.” </a:t>
            </a:r>
            <a:r>
              <a:rPr lang="en-US" sz="4900" i="1" dirty="0"/>
              <a:t>Educational Review, 41(2), 121-33.[EJ393 193].</a:t>
            </a:r>
            <a:r>
              <a:rPr lang="en-US" sz="4900" dirty="0"/>
              <a:t> Retrieved  October 3, 2002 [ Information Analyses] Home Schooling and Socialization of Children. ERIC digest: </a:t>
            </a:r>
            <a:r>
              <a:rPr lang="en-US" sz="4900" u="sng" dirty="0">
                <a:hlinkClick r:id="rId2"/>
              </a:rPr>
              <a:t>http:/www.ed.gov/database/ERIC_digests/ed372460.html</a:t>
            </a:r>
            <a:endParaRPr lang="pl-PL" sz="4900" dirty="0"/>
          </a:p>
          <a:p>
            <a:r>
              <a:rPr lang="en-US" sz="4900" dirty="0"/>
              <a:t>Williams, B. &amp; L. (2002). </a:t>
            </a:r>
            <a:r>
              <a:rPr lang="en-US" sz="4900" i="1" dirty="0"/>
              <a:t>Socialization and Homeschooling.</a:t>
            </a:r>
            <a:r>
              <a:rPr lang="en-US" sz="4900" dirty="0"/>
              <a:t> Retrieved Nov 1, 2002: </a:t>
            </a:r>
            <a:r>
              <a:rPr lang="en-US" sz="4900" u="sng" dirty="0">
                <a:hlinkClick r:id="rId6"/>
              </a:rPr>
              <a:t>http://</a:t>
            </a:r>
            <a:r>
              <a:rPr lang="en-US" sz="4900" u="sng" dirty="0" smtClean="0">
                <a:hlinkClick r:id="rId6"/>
              </a:rPr>
              <a:t>www.oakmeadow.com/resources/articles/Social.htm</a:t>
            </a:r>
            <a:endParaRPr lang="pl-PL" sz="4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>
            <a:normAutofit fontScale="90000"/>
          </a:bodyPr>
          <a:lstStyle/>
          <a:p>
            <a:pPr lvl="0"/>
            <a:r>
              <a:rPr lang="pl-PL" sz="4000" dirty="0"/>
              <a:t>Rodzic nie ma kompetencji pedagogicznych </a:t>
            </a:r>
            <a:r>
              <a:rPr lang="pl-PL" sz="2400" dirty="0" smtClean="0"/>
              <a:t>czy </a:t>
            </a:r>
            <a:r>
              <a:rPr lang="pl-PL" sz="2400" dirty="0"/>
              <a:t>poradzi sobie z wychowaniem i edukowaniem własnych dzieci?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>
            <a:normAutofit fontScale="70000" lnSpcReduction="20000"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pl-PL" dirty="0"/>
              <a:t>Podważanie kompetencji  wychowawczych rodzica jest karygodne! Rodzice dają się wpuścić w ten kanał i sami chętnie podważają swoje kompetencje do wychowywania i edukowania swoich dzieci.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pl-PL" dirty="0"/>
              <a:t>Każdy z rodziców rozważających edukowanie w domu swoich dzieci sam skończył szkołę podstawową, a pewnie nawet ma maturę – czy to nie powinno dawać wystarczającej wiedzy?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pl-PL" dirty="0"/>
              <a:t>W przypadku braku kompetencji można sięgnąć po pomoc innych osób – znajomych bądź wynajętych, by pomogły dziecku zrozumieć zawiłości trudnego przedmiotu.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pl-PL" dirty="0"/>
              <a:t>Ray B. D. (1997). </a:t>
            </a:r>
            <a:r>
              <a:rPr lang="en-US" i="1" dirty="0"/>
              <a:t>Strengths of Their Own—Home </a:t>
            </a:r>
            <a:r>
              <a:rPr lang="en-US" i="1" dirty="0" err="1"/>
              <a:t>Schoolers</a:t>
            </a:r>
            <a:r>
              <a:rPr lang="en-US" i="1" dirty="0"/>
              <a:t> Across America: Academic Achievement, Family Characteristics, and Longitudinal Traits</a:t>
            </a:r>
            <a:r>
              <a:rPr lang="en-US" dirty="0"/>
              <a:t> </a:t>
            </a:r>
            <a:r>
              <a:rPr lang="en-US" dirty="0" err="1"/>
              <a:t>oraz</a:t>
            </a:r>
            <a:r>
              <a:rPr lang="en-US" dirty="0"/>
              <a:t> Ray B. D. </a:t>
            </a:r>
            <a:r>
              <a:rPr lang="en-US" i="1" dirty="0"/>
              <a:t>Research facts on homeschooling. </a:t>
            </a:r>
            <a:r>
              <a:rPr lang="pl-PL" u="sng" dirty="0">
                <a:hlinkClick r:id="rId2"/>
              </a:rPr>
              <a:t>http://www.nheri.org/Research-Facts-on-Homeschooling.html</a:t>
            </a:r>
            <a:r>
              <a:rPr lang="en-US" dirty="0"/>
              <a:t> </a:t>
            </a:r>
            <a:r>
              <a:rPr lang="pl-PL" dirty="0"/>
              <a:t>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książce i w raporcie autor badając  wyniki edukacyjne dzieci i młodzieży w USA wykazuje, że:</a:t>
            </a:r>
          </a:p>
          <a:p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3210</TotalTime>
  <Words>2266</Words>
  <Application>Microsoft Office PowerPoint</Application>
  <PresentationFormat>Pokaz na ekranie (4:3)</PresentationFormat>
  <Paragraphs>109</Paragraphs>
  <Slides>24</Slides>
  <Notes>0</Notes>
  <HiddenSlides>2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Motyw pakietu Office</vt:lpstr>
      <vt:lpstr>Czy dzieci musza chodzić do szkoły?</vt:lpstr>
      <vt:lpstr>Kwestie prawne</vt:lpstr>
      <vt:lpstr>Slajd 3</vt:lpstr>
      <vt:lpstr>Slajd 4</vt:lpstr>
      <vt:lpstr>Dlaczego warto uczyć w domu?</vt:lpstr>
      <vt:lpstr>Slajd 6</vt:lpstr>
      <vt:lpstr>Co z socjalizacją,  gdy się dziecko wychowuje i edukuje z dala od grupy rówieśniczej?</vt:lpstr>
      <vt:lpstr>Slajd 8</vt:lpstr>
      <vt:lpstr>Rodzic nie ma kompetencji pedagogicznych czy poradzi sobie z wychowaniem i edukowaniem własnych dzieci? </vt:lpstr>
      <vt:lpstr>Slajd 10</vt:lpstr>
      <vt:lpstr>Slajd 11</vt:lpstr>
      <vt:lpstr>Czy nie ma ryzyka, że rodzic zaniedba realizację programu nauczania?</vt:lpstr>
      <vt:lpstr>Dzieci w szkole biorą udział w licznych imprezach,  czy dzieci nauczane domowo nie mają braków w tych obszarach?</vt:lpstr>
      <vt:lpstr>Czy znajdziemy na to czas?  To chyba bardzo angażujące, takie uczenie dziecka w domu?</vt:lpstr>
      <vt:lpstr>Czy dziecko po ED poradzi sobie w szkole  na kolejnym etapie edukacyjnym?</vt:lpstr>
      <vt:lpstr>Szkoła kształtuje systematyczność –  czy w domu jest szansa na podobną dyscyplinę?</vt:lpstr>
      <vt:lpstr>W szkole nad dzieckiem czuwają specjaliści - pedagog, logopeda, fizjoterapeuta - czy bez ich pomocy rodzic nie przegapi istotnych problemów w rozwoju dziecka?</vt:lpstr>
      <vt:lpstr>Co z umiejętnością podporządkowania się autorytetowi? Jeśli dziecko nie nauczy się w dzieciństwie liczyć z nauczycielem,  jak w dorosłym życiu poradzi sobie w relacji z szefem?</vt:lpstr>
      <vt:lpstr>Slajd 19</vt:lpstr>
      <vt:lpstr>KWESTIE PRAKTYCZNE  czyli, co zrobić, żeby uczyć dziecko w domu?</vt:lpstr>
      <vt:lpstr>KWESTIE PRAKTYCZNE  czyli, co zrobić, żeby uczyć dziecko w domu?</vt:lpstr>
      <vt:lpstr>KWESTIE PRAKTYCZNE czyli, co zrobić, żeby uczyć dziecko w domu?</vt:lpstr>
      <vt:lpstr>KWESTIE PRAKTYCZNE czyli, co zrobić, żeby uczyć dziecko w domu?</vt:lpstr>
      <vt:lpstr>KWESTIE PRAKTYCZNE czyli, co zrobić, żeby uczyć dziecko w domu?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Czy dzieci musza chodzić do szkoły?</dc:title>
  <dc:creator>Kasia</dc:creator>
  <cp:lastModifiedBy>Kasia</cp:lastModifiedBy>
  <cp:revision>21</cp:revision>
  <dcterms:created xsi:type="dcterms:W3CDTF">2013-04-15T04:00:02Z</dcterms:created>
  <dcterms:modified xsi:type="dcterms:W3CDTF">2015-01-26T12:58:57Z</dcterms:modified>
</cp:coreProperties>
</file>